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9" r:id="rId5"/>
    <p:sldId id="270" r:id="rId6"/>
    <p:sldId id="271" r:id="rId7"/>
    <p:sldId id="273" r:id="rId8"/>
    <p:sldId id="274" r:id="rId9"/>
    <p:sldId id="276" r:id="rId10"/>
    <p:sldId id="275" r:id="rId11"/>
    <p:sldId id="277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72" r:id="rId26"/>
    <p:sldId id="292" r:id="rId27"/>
    <p:sldId id="29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63" d="100"/>
          <a:sy n="63" d="100"/>
        </p:scale>
        <p:origin x="15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001C6-14DF-422B-93B0-584E692CFF3D}" type="datetimeFigureOut">
              <a:rPr lang="en-IN" smtClean="0"/>
              <a:t>17-09-2020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84EF6-C947-4295-8F7A-12BEABFFFB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765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148A7-80DB-4AD3-8123-701FC1FAD693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খলিসানী</a:t>
            </a:r>
            <a:r>
              <a:rPr lang="en-US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মহাবিদ্যালয়</a:t>
            </a:r>
            <a:br>
              <a:rPr lang="en-US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</a:br>
            <a:r>
              <a:rPr lang="en-US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বিভাগ</a:t>
            </a:r>
            <a:r>
              <a:rPr lang="en-US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সাম্মানিক</a:t>
            </a:r>
            <a:r>
              <a:rPr lang="en-US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দ্বিতীয়</a:t>
            </a:r>
            <a:r>
              <a:rPr lang="en-US" sz="40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বর্ষ</a:t>
            </a:r>
            <a:r>
              <a:rPr lang="en-US" sz="40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২০২০-২১</a:t>
            </a:r>
          </a:p>
          <a:p>
            <a:r>
              <a:rPr lang="en-US" sz="40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তৃতীয়</a:t>
            </a:r>
            <a:r>
              <a:rPr lang="en-US" sz="40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সেমেস্টার</a:t>
            </a:r>
            <a:endParaRPr lang="en-US" sz="4000" dirty="0">
              <a:solidFill>
                <a:srgbClr val="C00000"/>
              </a:solidFill>
              <a:latin typeface="Bangla" pitchFamily="66" charset="0"/>
              <a:cs typeface="Bangl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239EFC-EBB3-4275-9C93-F63CA9DE99E3}"/>
              </a:ext>
            </a:extLst>
          </p:cNvPr>
          <p:cNvSpPr/>
          <p:nvPr/>
        </p:nvSpPr>
        <p:spPr>
          <a:xfrm>
            <a:off x="685800" y="1980517"/>
            <a:ext cx="184404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‘</a:t>
            </a:r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য়’শ্রুতি</a:t>
            </a:r>
            <a:endParaRPr lang="en-IN" sz="40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অর্ধস্বরাগম</a:t>
            </a:r>
            <a:endParaRPr lang="en-IN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127E63-3524-4192-A302-5B462CEB217D}"/>
              </a:ext>
            </a:extLst>
          </p:cNvPr>
          <p:cNvSpPr/>
          <p:nvPr/>
        </p:nvSpPr>
        <p:spPr>
          <a:xfrm>
            <a:off x="2781300" y="665383"/>
            <a:ext cx="3581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শ্রুতিধ্বনি</a:t>
            </a:r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( </a:t>
            </a:r>
            <a:r>
              <a:rPr lang="en-IN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Glide 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EFE68A-CECE-422A-A878-A8940DA0EAC1}"/>
              </a:ext>
            </a:extLst>
          </p:cNvPr>
          <p:cNvSpPr/>
          <p:nvPr/>
        </p:nvSpPr>
        <p:spPr>
          <a:xfrm>
            <a:off x="716280" y="4515534"/>
            <a:ext cx="2209800" cy="1904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‘</a:t>
            </a:r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ব’শ্রুতি</a:t>
            </a:r>
            <a:endParaRPr lang="en-IN" sz="40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অন্তঃস্থ</a:t>
            </a:r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‘ব’ </a:t>
            </a:r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‘</a:t>
            </a:r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ওয়</a:t>
            </a:r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’)</a:t>
            </a:r>
            <a:endParaRPr lang="en-IN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D1E16F-D298-44A5-B0D6-82121AA08C9F}"/>
              </a:ext>
            </a:extLst>
          </p:cNvPr>
          <p:cNvSpPr txBox="1"/>
          <p:nvPr/>
        </p:nvSpPr>
        <p:spPr>
          <a:xfrm>
            <a:off x="2781300" y="258196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মা-এর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মায়ের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কবি-আল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কবিয়াল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959A14-A6A2-495C-9A92-66EBEA903D24}"/>
              </a:ext>
            </a:extLst>
          </p:cNvPr>
          <p:cNvSpPr txBox="1"/>
          <p:nvPr/>
        </p:nvSpPr>
        <p:spPr>
          <a:xfrm>
            <a:off x="3124200" y="4953000"/>
            <a:ext cx="586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-আ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+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ওয়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+ আ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যাওয়া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-আ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+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ওয়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+ আ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খাওয়া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246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9997B78-4946-477D-AA38-5BFE82822B71}"/>
              </a:ext>
            </a:extLst>
          </p:cNvPr>
          <p:cNvSpPr/>
          <p:nvPr/>
        </p:nvSpPr>
        <p:spPr>
          <a:xfrm>
            <a:off x="2476500" y="1143000"/>
            <a:ext cx="45339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অপিনিহিতি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( </a:t>
            </a:r>
            <a:r>
              <a:rPr lang="en-IN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Epenthesis )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E7D728-3F6D-4DB0-8F92-F11C964E4C98}"/>
              </a:ext>
            </a:extLst>
          </p:cNvPr>
          <p:cNvSpPr txBox="1"/>
          <p:nvPr/>
        </p:nvSpPr>
        <p:spPr>
          <a:xfrm>
            <a:off x="914400" y="2971800"/>
            <a:ext cx="678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কন্যা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কইন্যা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যজ্ঞ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যইগ্‌গ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আজি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আইজ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রাইত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রাখিয়া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রাইখ্যা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মাছুয়া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মাউছুআ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মাউছ্যা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279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6748562-7B5F-444B-95D8-88BF3DCD8759}"/>
              </a:ext>
            </a:extLst>
          </p:cNvPr>
          <p:cNvSpPr/>
          <p:nvPr/>
        </p:nvSpPr>
        <p:spPr>
          <a:xfrm>
            <a:off x="3230880" y="1066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BE3984-C526-4266-891A-9C620AD43DBF}"/>
              </a:ext>
            </a:extLst>
          </p:cNvPr>
          <p:cNvSpPr/>
          <p:nvPr/>
        </p:nvSpPr>
        <p:spPr>
          <a:xfrm>
            <a:off x="2217420" y="3429001"/>
            <a:ext cx="281178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ব্যঞ্জনধ্বনির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D31977-2217-49F7-8472-FC3007F86463}"/>
              </a:ext>
            </a:extLst>
          </p:cNvPr>
          <p:cNvSpPr/>
          <p:nvPr/>
        </p:nvSpPr>
        <p:spPr>
          <a:xfrm>
            <a:off x="381000" y="2590800"/>
            <a:ext cx="2514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7EA4CE-D43A-4761-AD3B-E5DD238FA28A}"/>
              </a:ext>
            </a:extLst>
          </p:cNvPr>
          <p:cNvSpPr/>
          <p:nvPr/>
        </p:nvSpPr>
        <p:spPr>
          <a:xfrm>
            <a:off x="4259580" y="4282444"/>
            <a:ext cx="2514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সমাক্ষর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6EE7D93-C0DF-41B1-BCA9-96BBE59897EB}"/>
              </a:ext>
            </a:extLst>
          </p:cNvPr>
          <p:cNvCxnSpPr>
            <a:endCxn id="7" idx="0"/>
          </p:cNvCxnSpPr>
          <p:nvPr/>
        </p:nvCxnSpPr>
        <p:spPr>
          <a:xfrm>
            <a:off x="1638300" y="2209800"/>
            <a:ext cx="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57CBFBA-1197-4EC3-826D-A8BD3C0B77D8}"/>
              </a:ext>
            </a:extLst>
          </p:cNvPr>
          <p:cNvCxnSpPr/>
          <p:nvPr/>
        </p:nvCxnSpPr>
        <p:spPr>
          <a:xfrm>
            <a:off x="4114800" y="1676400"/>
            <a:ext cx="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1928D04-A888-47B1-BA15-C4FB5A7BD40B}"/>
              </a:ext>
            </a:extLst>
          </p:cNvPr>
          <p:cNvCxnSpPr>
            <a:cxnSpLocks/>
          </p:cNvCxnSpPr>
          <p:nvPr/>
        </p:nvCxnSpPr>
        <p:spPr>
          <a:xfrm>
            <a:off x="3623310" y="2209800"/>
            <a:ext cx="0" cy="1181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407A1F0-A9E2-4FAD-8A5F-00D022BAE7BE}"/>
              </a:ext>
            </a:extLst>
          </p:cNvPr>
          <p:cNvCxnSpPr>
            <a:cxnSpLocks/>
          </p:cNvCxnSpPr>
          <p:nvPr/>
        </p:nvCxnSpPr>
        <p:spPr>
          <a:xfrm>
            <a:off x="5516880" y="2236472"/>
            <a:ext cx="0" cy="1992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E5E3918-8AD0-42E3-8093-F0F7654167C0}"/>
              </a:ext>
            </a:extLst>
          </p:cNvPr>
          <p:cNvCxnSpPr>
            <a:cxnSpLocks/>
          </p:cNvCxnSpPr>
          <p:nvPr/>
        </p:nvCxnSpPr>
        <p:spPr>
          <a:xfrm>
            <a:off x="1638300" y="2209800"/>
            <a:ext cx="3878580" cy="266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243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6748562-7B5F-444B-95D8-88BF3DCD8759}"/>
              </a:ext>
            </a:extLst>
          </p:cNvPr>
          <p:cNvSpPr/>
          <p:nvPr/>
        </p:nvSpPr>
        <p:spPr>
          <a:xfrm>
            <a:off x="3238500" y="1219200"/>
            <a:ext cx="2667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D31977-2217-49F7-8472-FC3007F86463}"/>
              </a:ext>
            </a:extLst>
          </p:cNvPr>
          <p:cNvSpPr/>
          <p:nvPr/>
        </p:nvSpPr>
        <p:spPr>
          <a:xfrm>
            <a:off x="723900" y="2377440"/>
            <a:ext cx="24003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আদিস্বর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B0CE3B-597E-445E-B88F-F14416EA0E66}"/>
              </a:ext>
            </a:extLst>
          </p:cNvPr>
          <p:cNvSpPr/>
          <p:nvPr/>
        </p:nvSpPr>
        <p:spPr>
          <a:xfrm>
            <a:off x="723900" y="3429000"/>
            <a:ext cx="22479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মধ্যস্বর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F310B-9B4C-41F2-A774-5790524545B2}"/>
              </a:ext>
            </a:extLst>
          </p:cNvPr>
          <p:cNvSpPr/>
          <p:nvPr/>
        </p:nvSpPr>
        <p:spPr>
          <a:xfrm>
            <a:off x="723900" y="5486400"/>
            <a:ext cx="22479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অন্ত্যস্বর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439545-82A6-40EF-AE2B-516C7FA1D503}"/>
              </a:ext>
            </a:extLst>
          </p:cNvPr>
          <p:cNvSpPr txBox="1"/>
          <p:nvPr/>
        </p:nvSpPr>
        <p:spPr>
          <a:xfrm>
            <a:off x="3810000" y="2340709"/>
            <a:ext cx="461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অলাবু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লাউ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উধার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ধার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C4E64B-81ED-4207-82B0-0174596FA426}"/>
              </a:ext>
            </a:extLst>
          </p:cNvPr>
          <p:cNvSpPr txBox="1"/>
          <p:nvPr/>
        </p:nvSpPr>
        <p:spPr>
          <a:xfrm>
            <a:off x="3810000" y="3559909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গামোছা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গাম্‌ছা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গৃহিণী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গিন্নি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2A506B-6F2A-460A-8110-AA1FB526BB9A}"/>
              </a:ext>
            </a:extLst>
          </p:cNvPr>
          <p:cNvSpPr txBox="1"/>
          <p:nvPr/>
        </p:nvSpPr>
        <p:spPr>
          <a:xfrm>
            <a:off x="3810000" y="5315634"/>
            <a:ext cx="461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রাশি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রাশ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রাত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891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DD31977-2217-49F7-8472-FC3007F86463}"/>
              </a:ext>
            </a:extLst>
          </p:cNvPr>
          <p:cNvSpPr/>
          <p:nvPr/>
        </p:nvSpPr>
        <p:spPr>
          <a:xfrm>
            <a:off x="388620" y="2377440"/>
            <a:ext cx="281178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আদিব্যঞ্জন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B0CE3B-597E-445E-B88F-F14416EA0E66}"/>
              </a:ext>
            </a:extLst>
          </p:cNvPr>
          <p:cNvSpPr/>
          <p:nvPr/>
        </p:nvSpPr>
        <p:spPr>
          <a:xfrm>
            <a:off x="495300" y="3637670"/>
            <a:ext cx="2476500" cy="441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মধ্যব্যঞ্জন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F310B-9B4C-41F2-A774-5790524545B2}"/>
              </a:ext>
            </a:extLst>
          </p:cNvPr>
          <p:cNvSpPr/>
          <p:nvPr/>
        </p:nvSpPr>
        <p:spPr>
          <a:xfrm>
            <a:off x="579120" y="4730263"/>
            <a:ext cx="262128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অন্ত্যব্যঞ্জন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439545-82A6-40EF-AE2B-516C7FA1D503}"/>
              </a:ext>
            </a:extLst>
          </p:cNvPr>
          <p:cNvSpPr txBox="1"/>
          <p:nvPr/>
        </p:nvSpPr>
        <p:spPr>
          <a:xfrm>
            <a:off x="3543300" y="237744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স্থান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থান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স্থিতু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থিতু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C4E64B-81ED-4207-82B0-0174596FA426}"/>
              </a:ext>
            </a:extLst>
          </p:cNvPr>
          <p:cNvSpPr txBox="1"/>
          <p:nvPr/>
        </p:nvSpPr>
        <p:spPr>
          <a:xfrm>
            <a:off x="3520440" y="3535486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শৃগাল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শিয়াল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ফলাহার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ফলার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2A506B-6F2A-460A-8110-AA1FB526BB9A}"/>
              </a:ext>
            </a:extLst>
          </p:cNvPr>
          <p:cNvSpPr txBox="1"/>
          <p:nvPr/>
        </p:nvSpPr>
        <p:spPr>
          <a:xfrm>
            <a:off x="3600450" y="4693532"/>
            <a:ext cx="5044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সখী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সই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শিয়ালদহ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শিয়ালদা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C9DDBA9-F512-445B-A624-EA47539F00D5}"/>
              </a:ext>
            </a:extLst>
          </p:cNvPr>
          <p:cNvSpPr/>
          <p:nvPr/>
        </p:nvSpPr>
        <p:spPr>
          <a:xfrm>
            <a:off x="2971800" y="990600"/>
            <a:ext cx="281178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ব্যঞ্জনধ্বনির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0538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6271CED-1ECE-44DB-A8BB-C39655267127}"/>
              </a:ext>
            </a:extLst>
          </p:cNvPr>
          <p:cNvSpPr/>
          <p:nvPr/>
        </p:nvSpPr>
        <p:spPr>
          <a:xfrm>
            <a:off x="381000" y="2438400"/>
            <a:ext cx="262128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সমাক্ষর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2BB280-2015-4C4D-92B9-D1D8678F51DD}"/>
              </a:ext>
            </a:extLst>
          </p:cNvPr>
          <p:cNvSpPr txBox="1"/>
          <p:nvPr/>
        </p:nvSpPr>
        <p:spPr>
          <a:xfrm>
            <a:off x="3345182" y="2438400"/>
            <a:ext cx="5593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পটললতা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পলতা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বড়দাদা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বড়দা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482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DFE64E2-5F82-4B22-8D12-4A3113E2C32E}"/>
              </a:ext>
            </a:extLst>
          </p:cNvPr>
          <p:cNvSpPr/>
          <p:nvPr/>
        </p:nvSpPr>
        <p:spPr>
          <a:xfrm>
            <a:off x="3390900" y="4572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রূপান্তর</a:t>
            </a:r>
            <a:endParaRPr lang="en-IN"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7BE28A-7787-4224-9B5E-4AF678F4BA70}"/>
              </a:ext>
            </a:extLst>
          </p:cNvPr>
          <p:cNvSpPr/>
          <p:nvPr/>
        </p:nvSpPr>
        <p:spPr>
          <a:xfrm>
            <a:off x="533400" y="20193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অভিশ্রুতি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18C8B2-CB24-4752-984D-6D37C72EB9D9}"/>
              </a:ext>
            </a:extLst>
          </p:cNvPr>
          <p:cNvSpPr/>
          <p:nvPr/>
        </p:nvSpPr>
        <p:spPr>
          <a:xfrm>
            <a:off x="1882140" y="275082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স্বরসঙ্গতি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11189C-FA8E-438C-9E42-F16B0F04E35E}"/>
              </a:ext>
            </a:extLst>
          </p:cNvPr>
          <p:cNvSpPr/>
          <p:nvPr/>
        </p:nvSpPr>
        <p:spPr>
          <a:xfrm>
            <a:off x="2895600" y="35052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সমীভবন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FACB58-302F-43A1-9564-82F34CE12EC0}"/>
              </a:ext>
            </a:extLst>
          </p:cNvPr>
          <p:cNvSpPr/>
          <p:nvPr/>
        </p:nvSpPr>
        <p:spPr>
          <a:xfrm>
            <a:off x="4076700" y="421386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বিষমীভবন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A0F04B-8CB1-4A7A-BF99-FA110944C499}"/>
              </a:ext>
            </a:extLst>
          </p:cNvPr>
          <p:cNvSpPr/>
          <p:nvPr/>
        </p:nvSpPr>
        <p:spPr>
          <a:xfrm>
            <a:off x="5410200" y="497205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নাসিক্যীভবন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638353A-8289-408F-8425-9D57D3FBCAD4}"/>
              </a:ext>
            </a:extLst>
          </p:cNvPr>
          <p:cNvSpPr/>
          <p:nvPr/>
        </p:nvSpPr>
        <p:spPr>
          <a:xfrm>
            <a:off x="6324600" y="5702617"/>
            <a:ext cx="264414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স্বতোনাসিক্যীভবন</a:t>
            </a:r>
            <a:endParaRPr lang="en-IN" sz="36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675D37D-FB09-45CF-A2CB-DE6D70BA0E54}"/>
              </a:ext>
            </a:extLst>
          </p:cNvPr>
          <p:cNvCxnSpPr>
            <a:cxnSpLocks/>
          </p:cNvCxnSpPr>
          <p:nvPr/>
        </p:nvCxnSpPr>
        <p:spPr>
          <a:xfrm flipH="1">
            <a:off x="2057400" y="1066800"/>
            <a:ext cx="2362200" cy="853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B63EE1F-777B-495F-B7C7-E3E7715C94A3}"/>
              </a:ext>
            </a:extLst>
          </p:cNvPr>
          <p:cNvCxnSpPr>
            <a:cxnSpLocks/>
          </p:cNvCxnSpPr>
          <p:nvPr/>
        </p:nvCxnSpPr>
        <p:spPr>
          <a:xfrm flipH="1">
            <a:off x="3093722" y="1080135"/>
            <a:ext cx="1325878" cy="1596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B582FF3-493E-412D-BA0E-551D39832D32}"/>
              </a:ext>
            </a:extLst>
          </p:cNvPr>
          <p:cNvCxnSpPr>
            <a:cxnSpLocks/>
          </p:cNvCxnSpPr>
          <p:nvPr/>
        </p:nvCxnSpPr>
        <p:spPr>
          <a:xfrm flipH="1">
            <a:off x="4396742" y="1097280"/>
            <a:ext cx="19048" cy="2402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B4FAEFF-11C4-43AF-8B45-788D3D7B51BA}"/>
              </a:ext>
            </a:extLst>
          </p:cNvPr>
          <p:cNvCxnSpPr>
            <a:cxnSpLocks/>
          </p:cNvCxnSpPr>
          <p:nvPr/>
        </p:nvCxnSpPr>
        <p:spPr>
          <a:xfrm>
            <a:off x="4415790" y="1080135"/>
            <a:ext cx="1329692" cy="3108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8EA9242-2FED-4842-95B6-C3B8777835C5}"/>
              </a:ext>
            </a:extLst>
          </p:cNvPr>
          <p:cNvCxnSpPr>
            <a:cxnSpLocks/>
          </p:cNvCxnSpPr>
          <p:nvPr/>
        </p:nvCxnSpPr>
        <p:spPr>
          <a:xfrm>
            <a:off x="4415790" y="1066800"/>
            <a:ext cx="2670810" cy="3870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EC03099-3530-44D6-85B6-E4803298AA51}"/>
              </a:ext>
            </a:extLst>
          </p:cNvPr>
          <p:cNvCxnSpPr>
            <a:cxnSpLocks/>
          </p:cNvCxnSpPr>
          <p:nvPr/>
        </p:nvCxnSpPr>
        <p:spPr>
          <a:xfrm>
            <a:off x="4520568" y="1200150"/>
            <a:ext cx="3977635" cy="4502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295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AAAF9E7-B42F-486D-BD77-E366E372E543}"/>
              </a:ext>
            </a:extLst>
          </p:cNvPr>
          <p:cNvSpPr/>
          <p:nvPr/>
        </p:nvSpPr>
        <p:spPr>
          <a:xfrm>
            <a:off x="3124200" y="6858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5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অভিশ্রুতি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644012-EDF4-47AF-94C4-9FB1A167D4D7}"/>
              </a:ext>
            </a:extLst>
          </p:cNvPr>
          <p:cNvSpPr txBox="1"/>
          <p:nvPr/>
        </p:nvSpPr>
        <p:spPr>
          <a:xfrm>
            <a:off x="723900" y="1676400"/>
            <a:ext cx="7696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অপিনিহিতির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পরবর্তী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স্তর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অভিশ্রুতি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ক)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লোপজনিত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কারণে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রাতি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রাইত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রাত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  <a:p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     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জাতি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জাইত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জাত</a:t>
            </a:r>
            <a:endParaRPr lang="en-IN" sz="40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খ)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একাধিক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পরিবর্তনের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কারণে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</a:p>
          <a:p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  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দেখিয়া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দেইখ্যা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দেখে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  <a:p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   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শুনিয়া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শুইন্যা</a:t>
            </a:r>
            <a:r>
              <a:rPr lang="en-IN" sz="40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40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শুনে</a:t>
            </a:r>
            <a:endParaRPr lang="en-IN" sz="40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26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B53A76B-BB62-420E-962A-FF44E5124CD3}"/>
              </a:ext>
            </a:extLst>
          </p:cNvPr>
          <p:cNvSpPr/>
          <p:nvPr/>
        </p:nvSpPr>
        <p:spPr>
          <a:xfrm>
            <a:off x="3124200" y="5334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8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স্বরসঙ্গতি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89C18E-B1F8-45A4-B6B5-5D9CE6E25550}"/>
              </a:ext>
            </a:extLst>
          </p:cNvPr>
          <p:cNvSpPr/>
          <p:nvPr/>
        </p:nvSpPr>
        <p:spPr>
          <a:xfrm>
            <a:off x="762000" y="19812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প্রগত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স্বরসঙ্গতি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A67E73-50F4-4F2C-B136-60DE35C03D73}"/>
              </a:ext>
            </a:extLst>
          </p:cNvPr>
          <p:cNvSpPr/>
          <p:nvPr/>
        </p:nvSpPr>
        <p:spPr>
          <a:xfrm>
            <a:off x="762000" y="3261360"/>
            <a:ext cx="2590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পরাগত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স্বরসঙ্গতি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C99969-535F-4507-8991-192B77D6B9E9}"/>
              </a:ext>
            </a:extLst>
          </p:cNvPr>
          <p:cNvSpPr/>
          <p:nvPr/>
        </p:nvSpPr>
        <p:spPr>
          <a:xfrm>
            <a:off x="762000" y="4587240"/>
            <a:ext cx="2743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অন্যোন্য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স্বরসঙ্গতি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C0EE9E-A5FD-4B83-8D9C-AA0C43D854D4}"/>
              </a:ext>
            </a:extLst>
          </p:cNvPr>
          <p:cNvSpPr txBox="1"/>
          <p:nvPr/>
        </p:nvSpPr>
        <p:spPr>
          <a:xfrm>
            <a:off x="3810000" y="1955512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বিকাল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বিকেল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বিলাত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বিলেত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5E91A0-3F77-4942-A6CE-FA1CF8CE23AD}"/>
              </a:ext>
            </a:extLst>
          </p:cNvPr>
          <p:cNvSpPr txBox="1"/>
          <p:nvPr/>
        </p:nvSpPr>
        <p:spPr>
          <a:xfrm>
            <a:off x="3810000" y="3136612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বিড়াল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বেড়াল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দেশী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দিশী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FC6EC7-E303-4B34-9843-F6459388F14F}"/>
              </a:ext>
            </a:extLst>
          </p:cNvPr>
          <p:cNvSpPr txBox="1"/>
          <p:nvPr/>
        </p:nvSpPr>
        <p:spPr>
          <a:xfrm>
            <a:off x="3810000" y="4558725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শেফালি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শিউলি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যদু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যোদো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E1DEA6-EF69-4AA7-BDAF-0A3495A7BCBD}"/>
              </a:ext>
            </a:extLst>
          </p:cNvPr>
          <p:cNvSpPr/>
          <p:nvPr/>
        </p:nvSpPr>
        <p:spPr>
          <a:xfrm>
            <a:off x="762000" y="5755065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স্বরের</a:t>
            </a:r>
            <a:r>
              <a:rPr lang="en-IN" sz="36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অসঙ্গতি</a:t>
            </a:r>
            <a:r>
              <a:rPr lang="en-IN" sz="36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4BEBD0-CF5C-4AA7-8490-4E1CD240EC0E}"/>
              </a:ext>
            </a:extLst>
          </p:cNvPr>
          <p:cNvSpPr txBox="1"/>
          <p:nvPr/>
        </p:nvSpPr>
        <p:spPr>
          <a:xfrm>
            <a:off x="3962400" y="5739825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মামা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মামু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কাকা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কাকু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529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1457C43-9C8D-4611-8537-DED69192CFCA}"/>
              </a:ext>
            </a:extLst>
          </p:cNvPr>
          <p:cNvSpPr/>
          <p:nvPr/>
        </p:nvSpPr>
        <p:spPr>
          <a:xfrm>
            <a:off x="3124200" y="6096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8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সমীভবন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6B4683-4162-4C69-A125-0234C2319453}"/>
              </a:ext>
            </a:extLst>
          </p:cNvPr>
          <p:cNvSpPr/>
          <p:nvPr/>
        </p:nvSpPr>
        <p:spPr>
          <a:xfrm>
            <a:off x="396240" y="2476500"/>
            <a:ext cx="233172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প্রগত</a:t>
            </a:r>
            <a:r>
              <a:rPr lang="en-IN" sz="48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সমীভবন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86EAB66-1364-45AF-A817-88AE2F1370B2}"/>
              </a:ext>
            </a:extLst>
          </p:cNvPr>
          <p:cNvSpPr/>
          <p:nvPr/>
        </p:nvSpPr>
        <p:spPr>
          <a:xfrm>
            <a:off x="396240" y="3744159"/>
            <a:ext cx="2743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পরাগত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সমীভবন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765C8-C57C-4E7B-A111-3D02B2265F72}"/>
              </a:ext>
            </a:extLst>
          </p:cNvPr>
          <p:cNvSpPr/>
          <p:nvPr/>
        </p:nvSpPr>
        <p:spPr>
          <a:xfrm>
            <a:off x="396240" y="5074920"/>
            <a:ext cx="2971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অন্যোন্য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সমীভবন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3D5C58-B628-4D63-926B-A240F2BFABB5}"/>
              </a:ext>
            </a:extLst>
          </p:cNvPr>
          <p:cNvSpPr txBox="1"/>
          <p:nvPr/>
        </p:nvSpPr>
        <p:spPr>
          <a:xfrm>
            <a:off x="3592832" y="2439769"/>
            <a:ext cx="48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পদ্ম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পদ্দ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ছদ্ম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ছদ্দ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B37CCE-527D-4DBB-8B55-9961ED231B36}"/>
              </a:ext>
            </a:extLst>
          </p:cNvPr>
          <p:cNvSpPr txBox="1"/>
          <p:nvPr/>
        </p:nvSpPr>
        <p:spPr>
          <a:xfrm>
            <a:off x="3592832" y="3660338"/>
            <a:ext cx="4823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দুর্গা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দুগ্‌গা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ধর্ম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ধম্ম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9ABE9D-3C78-444A-9838-0EEF63C7D0CD}"/>
              </a:ext>
            </a:extLst>
          </p:cNvPr>
          <p:cNvSpPr txBox="1"/>
          <p:nvPr/>
        </p:nvSpPr>
        <p:spPr>
          <a:xfrm>
            <a:off x="3627120" y="4987587"/>
            <a:ext cx="5417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বৎসর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বচ্ছর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মহোৎসব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মোচ্ছব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35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28601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CC - 6</a:t>
            </a:r>
          </a:p>
          <a:p>
            <a:pPr algn="ctr"/>
            <a:r>
              <a:rPr lang="en-US" sz="44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ভাষাতত্ত্ব</a:t>
            </a:r>
            <a:endParaRPr lang="en-US" sz="4400" dirty="0">
              <a:solidFill>
                <a:srgbClr val="C00000"/>
              </a:solidFill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1359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ভাষার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উৎস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ইতিহাস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যুগবিভাগ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–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প্রাচীন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মধ্য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আধুনিক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বাংলার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কালনির্ণয়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সাধারণ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লক্ষ্মণ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ভাষাতাত্ত্বিক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বৈশিষ্ট্য</a:t>
            </a:r>
            <a:endParaRPr lang="en-US" sz="3200" dirty="0">
              <a:solidFill>
                <a:srgbClr val="C00000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উচ্চারণস্থান</a:t>
            </a:r>
            <a:endParaRPr lang="en-US" sz="3200" dirty="0">
              <a:solidFill>
                <a:srgbClr val="C00000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বর্গীকরণ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পরিবর্তন</a:t>
            </a:r>
            <a:endParaRPr lang="en-US" sz="3200" dirty="0">
              <a:solidFill>
                <a:srgbClr val="C00000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শব্দার্থ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তত্ত্ব</a:t>
            </a:r>
            <a:endParaRPr lang="en-US" sz="3200" dirty="0">
              <a:solidFill>
                <a:srgbClr val="C00000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সাধু-চলিত</a:t>
            </a:r>
            <a:endParaRPr lang="en-US" sz="3200" dirty="0">
              <a:solidFill>
                <a:srgbClr val="C00000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শব্দভান্ডার</a:t>
            </a:r>
            <a:endParaRPr lang="en-US" sz="3200" dirty="0">
              <a:solidFill>
                <a:srgbClr val="C00000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বাক্যতত্ত্ব</a:t>
            </a:r>
            <a:endParaRPr lang="en-US" sz="3200" dirty="0">
              <a:solidFill>
                <a:srgbClr val="C00000"/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উপভাষা</a:t>
            </a:r>
            <a:r>
              <a:rPr lang="en-US" sz="32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DA458B4-6324-4762-8C8B-492B6CC94D75}"/>
              </a:ext>
            </a:extLst>
          </p:cNvPr>
          <p:cNvSpPr/>
          <p:nvPr/>
        </p:nvSpPr>
        <p:spPr>
          <a:xfrm>
            <a:off x="3048000" y="10668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8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বিষমীভবন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D086E9-9113-4F0A-982F-47D5954003CF}"/>
              </a:ext>
            </a:extLst>
          </p:cNvPr>
          <p:cNvSpPr txBox="1"/>
          <p:nvPr/>
        </p:nvSpPr>
        <p:spPr>
          <a:xfrm>
            <a:off x="457200" y="25146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লালা</a:t>
            </a:r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নাল</a:t>
            </a:r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 </a:t>
            </a:r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আর্মারিও</a:t>
            </a:r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(</a:t>
            </a:r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পর্তুগীজ</a:t>
            </a:r>
            <a:r>
              <a:rPr lang="en-IN" sz="40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) &gt; </a:t>
            </a:r>
            <a:r>
              <a:rPr lang="en-IN" sz="40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আলমারি</a:t>
            </a:r>
            <a:endParaRPr lang="en-IN" sz="40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285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B9D4914-1C4D-43CA-B8D7-EFD6FB749C78}"/>
              </a:ext>
            </a:extLst>
          </p:cNvPr>
          <p:cNvSpPr/>
          <p:nvPr/>
        </p:nvSpPr>
        <p:spPr>
          <a:xfrm>
            <a:off x="3124200" y="9906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নাসিক্যীভবন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CCD7B9-FBE1-47D1-90AF-95B07D277839}"/>
              </a:ext>
            </a:extLst>
          </p:cNvPr>
          <p:cNvSpPr txBox="1"/>
          <p:nvPr/>
        </p:nvSpPr>
        <p:spPr>
          <a:xfrm>
            <a:off x="1600200" y="2743200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হংস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হাঁস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  <a:p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দন্ত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দাঁত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  <a:p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বংশ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বাঁশ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  <a:p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       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সন্ধ্যা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সাঁঝ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215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D88C52-1B3E-40F2-8958-CDD52515FA6A}"/>
              </a:ext>
            </a:extLst>
          </p:cNvPr>
          <p:cNvSpPr/>
          <p:nvPr/>
        </p:nvSpPr>
        <p:spPr>
          <a:xfrm>
            <a:off x="2362200" y="838200"/>
            <a:ext cx="355854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স্বতোনাসিক্যীভবন</a:t>
            </a:r>
            <a:endParaRPr lang="en-IN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1AF823-8ED9-4DCA-B874-53FA02C70C97}"/>
              </a:ext>
            </a:extLst>
          </p:cNvPr>
          <p:cNvSpPr txBox="1"/>
          <p:nvPr/>
        </p:nvSpPr>
        <p:spPr>
          <a:xfrm>
            <a:off x="457200" y="2438400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হাসপাতাল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হাঁসপাতাল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  <a:p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পুস্তক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পুঁথি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  <a:p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          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ইষ্টক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ইঁট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  <a:p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পেচক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পেঁচক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170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4897F5-07EA-44B9-9010-190DE484A54C}"/>
              </a:ext>
            </a:extLst>
          </p:cNvPr>
          <p:cNvSpPr/>
          <p:nvPr/>
        </p:nvSpPr>
        <p:spPr>
          <a:xfrm>
            <a:off x="2316479" y="396240"/>
            <a:ext cx="4343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অন্যান্য</a:t>
            </a:r>
            <a:r>
              <a:rPr lang="en-IN" sz="44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ধ্বনির</a:t>
            </a:r>
            <a:r>
              <a:rPr lang="en-IN" sz="44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রূপান্তর</a:t>
            </a:r>
            <a:endParaRPr lang="en-IN" sz="44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71382D-9672-48A9-A62A-7AF6BBB7998C}"/>
              </a:ext>
            </a:extLst>
          </p:cNvPr>
          <p:cNvSpPr/>
          <p:nvPr/>
        </p:nvSpPr>
        <p:spPr>
          <a:xfrm>
            <a:off x="1082040" y="4762500"/>
            <a:ext cx="2468878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স্বতোমহাপ্রাণীভবন</a:t>
            </a:r>
            <a:endParaRPr lang="en-IN" sz="32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2EE63D-9AE9-44F5-9CF2-CC536B9EAF83}"/>
              </a:ext>
            </a:extLst>
          </p:cNvPr>
          <p:cNvSpPr/>
          <p:nvPr/>
        </p:nvSpPr>
        <p:spPr>
          <a:xfrm>
            <a:off x="1082040" y="3947160"/>
            <a:ext cx="1996440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মহাপ্রাণীভবন</a:t>
            </a:r>
            <a:endParaRPr lang="en-IN" sz="32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79ED7C-4FA4-43CB-8B07-8E31BEFF7B8D}"/>
              </a:ext>
            </a:extLst>
          </p:cNvPr>
          <p:cNvSpPr/>
          <p:nvPr/>
        </p:nvSpPr>
        <p:spPr>
          <a:xfrm>
            <a:off x="1082040" y="3131820"/>
            <a:ext cx="1691640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অঘোষীভবন</a:t>
            </a:r>
            <a:endParaRPr lang="en-IN" sz="32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32D0A9-20C4-4B67-BB7C-59584919821E}"/>
              </a:ext>
            </a:extLst>
          </p:cNvPr>
          <p:cNvSpPr/>
          <p:nvPr/>
        </p:nvSpPr>
        <p:spPr>
          <a:xfrm>
            <a:off x="1082040" y="2312670"/>
            <a:ext cx="2095500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স্বতোঘোষীভবন</a:t>
            </a:r>
            <a:endParaRPr lang="en-IN" sz="32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1E15AC-661E-48B5-A7B4-9367C722252C}"/>
              </a:ext>
            </a:extLst>
          </p:cNvPr>
          <p:cNvSpPr/>
          <p:nvPr/>
        </p:nvSpPr>
        <p:spPr>
          <a:xfrm>
            <a:off x="1082040" y="1562100"/>
            <a:ext cx="1584959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ঘোষীভবন</a:t>
            </a:r>
            <a:endParaRPr lang="en-IN" sz="32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92D6E2-B34F-41FD-921F-4C171528FDE2}"/>
              </a:ext>
            </a:extLst>
          </p:cNvPr>
          <p:cNvSpPr/>
          <p:nvPr/>
        </p:nvSpPr>
        <p:spPr>
          <a:xfrm>
            <a:off x="1127760" y="5577840"/>
            <a:ext cx="195072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অল্পপ্রাণীভবন</a:t>
            </a:r>
            <a:endParaRPr lang="en-IN" sz="32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008C93-FF9E-4662-8366-247BB36AAB5B}"/>
              </a:ext>
            </a:extLst>
          </p:cNvPr>
          <p:cNvSpPr txBox="1"/>
          <p:nvPr/>
        </p:nvSpPr>
        <p:spPr>
          <a:xfrm>
            <a:off x="3078480" y="1441100"/>
            <a:ext cx="6065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ঋক-বেদ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ঋগ্‌বেদ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ছোটদি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ছোড়দি</a:t>
            </a:r>
            <a:endParaRPr lang="en-IN" sz="32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ACAB4F-B664-430F-863D-B5627DB96411}"/>
              </a:ext>
            </a:extLst>
          </p:cNvPr>
          <p:cNvSpPr txBox="1"/>
          <p:nvPr/>
        </p:nvSpPr>
        <p:spPr>
          <a:xfrm>
            <a:off x="3550918" y="3880545"/>
            <a:ext cx="6065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স্তম্ভ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থাম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B94195-2445-49F9-B2D1-590C23059409}"/>
              </a:ext>
            </a:extLst>
          </p:cNvPr>
          <p:cNvSpPr txBox="1"/>
          <p:nvPr/>
        </p:nvSpPr>
        <p:spPr>
          <a:xfrm>
            <a:off x="3550918" y="2198952"/>
            <a:ext cx="6065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কাক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কাগ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শাক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শাগ</a:t>
            </a:r>
            <a:endParaRPr lang="en-IN" sz="32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C8822C3-5B61-41DF-A4E0-5064D70A91F6}"/>
              </a:ext>
            </a:extLst>
          </p:cNvPr>
          <p:cNvSpPr txBox="1"/>
          <p:nvPr/>
        </p:nvSpPr>
        <p:spPr>
          <a:xfrm>
            <a:off x="2773680" y="3039748"/>
            <a:ext cx="66370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ফারসি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গুলাব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গোলাপ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ফারসি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খরাব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খারাপ</a:t>
            </a:r>
            <a:endParaRPr lang="en-IN" sz="32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6F6ADD-C654-4D7F-B654-AF8809DBFD3A}"/>
              </a:ext>
            </a:extLst>
          </p:cNvPr>
          <p:cNvSpPr txBox="1"/>
          <p:nvPr/>
        </p:nvSpPr>
        <p:spPr>
          <a:xfrm>
            <a:off x="3810000" y="4638396"/>
            <a:ext cx="6065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পতঙ্গ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ফড়িং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পুস্তক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পুঁথি</a:t>
            </a:r>
            <a:endParaRPr lang="en-IN" sz="32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C1D19DE-8E0C-4C64-846F-AFDBA39F4139}"/>
              </a:ext>
            </a:extLst>
          </p:cNvPr>
          <p:cNvSpPr txBox="1"/>
          <p:nvPr/>
        </p:nvSpPr>
        <p:spPr>
          <a:xfrm>
            <a:off x="3550918" y="5416900"/>
            <a:ext cx="6065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দুধ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দুদ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বাঘ</a:t>
            </a:r>
            <a:r>
              <a:rPr lang="en-IN" sz="32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বাগ</a:t>
            </a:r>
            <a:endParaRPr lang="en-IN" sz="32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179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041826A-5C95-4AEF-98FE-E458AFA14F08}"/>
              </a:ext>
            </a:extLst>
          </p:cNvPr>
          <p:cNvSpPr/>
          <p:nvPr/>
        </p:nvSpPr>
        <p:spPr>
          <a:xfrm>
            <a:off x="541018" y="5059680"/>
            <a:ext cx="5631182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স্পুনারিজম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অন্যোন্য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বিপর্যাস</a:t>
            </a:r>
            <a:endParaRPr lang="en-IN"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85D7AE-CED3-481E-B1BC-A4AB65CEF775}"/>
              </a:ext>
            </a:extLst>
          </p:cNvPr>
          <p:cNvSpPr/>
          <p:nvPr/>
        </p:nvSpPr>
        <p:spPr>
          <a:xfrm>
            <a:off x="2438400" y="914400"/>
            <a:ext cx="3855724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স্থানান্তর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বিপর্যাস</a:t>
            </a:r>
            <a:endParaRPr lang="en-IN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DEAAC2-8410-4DEF-ADD8-9903D2E3E0CF}"/>
              </a:ext>
            </a:extLst>
          </p:cNvPr>
          <p:cNvSpPr/>
          <p:nvPr/>
        </p:nvSpPr>
        <p:spPr>
          <a:xfrm>
            <a:off x="510538" y="3657600"/>
            <a:ext cx="3375662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ব্যঞ্জনধ্বনির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বিপর্যাস</a:t>
            </a:r>
            <a:endParaRPr lang="en-IN" sz="3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DA87C8-0707-488E-9664-3785C805A95D}"/>
              </a:ext>
            </a:extLst>
          </p:cNvPr>
          <p:cNvSpPr/>
          <p:nvPr/>
        </p:nvSpPr>
        <p:spPr>
          <a:xfrm>
            <a:off x="541018" y="2225040"/>
            <a:ext cx="2659382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বিপর্যাস</a:t>
            </a:r>
            <a:endParaRPr lang="en-IN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C6A6D1-8FF6-427A-BFEE-67BF40BA1F17}"/>
              </a:ext>
            </a:extLst>
          </p:cNvPr>
          <p:cNvSpPr txBox="1"/>
          <p:nvPr/>
        </p:nvSpPr>
        <p:spPr>
          <a:xfrm>
            <a:off x="3409949" y="2225040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কালি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কাইল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চালু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চাউর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3442AA-7769-411C-95C6-5EAF63808858}"/>
              </a:ext>
            </a:extLst>
          </p:cNvPr>
          <p:cNvSpPr txBox="1"/>
          <p:nvPr/>
        </p:nvSpPr>
        <p:spPr>
          <a:xfrm>
            <a:off x="4206240" y="3602295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বাক্স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বাস্‌কো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বারাণসী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বেনারস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endParaRPr lang="en-IN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B6FE6F-E2D2-4638-943D-34CE495801A2}"/>
              </a:ext>
            </a:extLst>
          </p:cNvPr>
          <p:cNvSpPr txBox="1"/>
          <p:nvPr/>
        </p:nvSpPr>
        <p:spPr>
          <a:xfrm>
            <a:off x="2152649" y="5876985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এক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কাপ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চা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এক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চাপ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যশুরে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কই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কশুরে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যৈ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4678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95F0D20-2B06-4FC3-B8EF-0BF34300DBAE}"/>
              </a:ext>
            </a:extLst>
          </p:cNvPr>
          <p:cNvSpPr/>
          <p:nvPr/>
        </p:nvSpPr>
        <p:spPr>
          <a:xfrm>
            <a:off x="1066796" y="3810000"/>
            <a:ext cx="184404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সাদৃশ্যমূলক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1768AA-35BE-4B13-993C-E4311B491E44}"/>
              </a:ext>
            </a:extLst>
          </p:cNvPr>
          <p:cNvSpPr/>
          <p:nvPr/>
        </p:nvSpPr>
        <p:spPr>
          <a:xfrm>
            <a:off x="5867400" y="377952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বিভ্রান্তিমূলক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2C15EF-2152-4F8F-8410-1D564B2E789B}"/>
              </a:ext>
            </a:extLst>
          </p:cNvPr>
          <p:cNvSpPr/>
          <p:nvPr/>
        </p:nvSpPr>
        <p:spPr>
          <a:xfrm>
            <a:off x="2556508" y="1809751"/>
            <a:ext cx="3657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মনোবিষয়ক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6828BAA-E814-4DAC-860D-3AF16F1EF412}"/>
              </a:ext>
            </a:extLst>
          </p:cNvPr>
          <p:cNvCxnSpPr/>
          <p:nvPr/>
        </p:nvCxnSpPr>
        <p:spPr>
          <a:xfrm>
            <a:off x="4385308" y="2419351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B50D35-1514-4951-B704-6A3AFAE80813}"/>
              </a:ext>
            </a:extLst>
          </p:cNvPr>
          <p:cNvCxnSpPr/>
          <p:nvPr/>
        </p:nvCxnSpPr>
        <p:spPr>
          <a:xfrm>
            <a:off x="1988816" y="3093720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947D7C8-E329-4CDB-AA2C-A225A0F1F778}"/>
              </a:ext>
            </a:extLst>
          </p:cNvPr>
          <p:cNvCxnSpPr/>
          <p:nvPr/>
        </p:nvCxnSpPr>
        <p:spPr>
          <a:xfrm>
            <a:off x="6751320" y="3086100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3226025-7E68-485D-A382-77EDFC046A6F}"/>
              </a:ext>
            </a:extLst>
          </p:cNvPr>
          <p:cNvCxnSpPr/>
          <p:nvPr/>
        </p:nvCxnSpPr>
        <p:spPr>
          <a:xfrm>
            <a:off x="1988816" y="3086100"/>
            <a:ext cx="47929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990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78D2E5D-F0A9-4EFC-896A-614199F4C991}"/>
              </a:ext>
            </a:extLst>
          </p:cNvPr>
          <p:cNvSpPr/>
          <p:nvPr/>
        </p:nvSpPr>
        <p:spPr>
          <a:xfrm>
            <a:off x="3505200" y="609600"/>
            <a:ext cx="184404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সাদৃশ্যমূলক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D1D31C-E0B9-4D83-B059-44D545298B17}"/>
              </a:ext>
            </a:extLst>
          </p:cNvPr>
          <p:cNvSpPr/>
          <p:nvPr/>
        </p:nvSpPr>
        <p:spPr>
          <a:xfrm>
            <a:off x="259080" y="4851574"/>
            <a:ext cx="184404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সংকর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167435-DE5E-48C7-9C93-3C257ED026CD}"/>
              </a:ext>
            </a:extLst>
          </p:cNvPr>
          <p:cNvSpPr/>
          <p:nvPr/>
        </p:nvSpPr>
        <p:spPr>
          <a:xfrm>
            <a:off x="259080" y="3835748"/>
            <a:ext cx="184404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জোড়কলম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4274EB-E913-4AB2-9E82-1EC2EAF0C0D1}"/>
              </a:ext>
            </a:extLst>
          </p:cNvPr>
          <p:cNvSpPr/>
          <p:nvPr/>
        </p:nvSpPr>
        <p:spPr>
          <a:xfrm>
            <a:off x="205740" y="2850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মিশ্রণ</a:t>
            </a:r>
            <a:r>
              <a:rPr lang="en-IN" sz="28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28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বিমিশ্রণ</a:t>
            </a:r>
            <a:endParaRPr lang="en-IN" sz="28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6BE18A-A15E-4F6E-BA90-5161C89E4F39}"/>
              </a:ext>
            </a:extLst>
          </p:cNvPr>
          <p:cNvSpPr/>
          <p:nvPr/>
        </p:nvSpPr>
        <p:spPr>
          <a:xfrm>
            <a:off x="190500" y="1815525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সাদৃশ্য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DA3B68-CF5D-4CAF-9157-6F8C00EFDBC7}"/>
              </a:ext>
            </a:extLst>
          </p:cNvPr>
          <p:cNvSpPr/>
          <p:nvPr/>
        </p:nvSpPr>
        <p:spPr>
          <a:xfrm>
            <a:off x="259080" y="585216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লোকনিরুক্তি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4F8B01-7755-4B8E-B956-4CF3E3A43AB6}"/>
              </a:ext>
            </a:extLst>
          </p:cNvPr>
          <p:cNvSpPr txBox="1"/>
          <p:nvPr/>
        </p:nvSpPr>
        <p:spPr>
          <a:xfrm>
            <a:off x="2103120" y="1782218"/>
            <a:ext cx="649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টাকার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কুবের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টাকার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কুমীর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ইন্দ্রাণী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শিবাণী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A9EEAA-41C8-4800-9AF3-4E7BA09F52D7}"/>
              </a:ext>
            </a:extLst>
          </p:cNvPr>
          <p:cNvSpPr txBox="1"/>
          <p:nvPr/>
        </p:nvSpPr>
        <p:spPr>
          <a:xfrm>
            <a:off x="2263140" y="2884411"/>
            <a:ext cx="7071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আনানস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আনারস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তিয়াষ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পিপাসা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পিয়াস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তৃষ্ণার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মিশ্রণে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BAEBA70-18CA-4363-AA27-16F31AD816DB}"/>
              </a:ext>
            </a:extLst>
          </p:cNvPr>
          <p:cNvSpPr txBox="1"/>
          <p:nvPr/>
        </p:nvSpPr>
        <p:spPr>
          <a:xfrm>
            <a:off x="2087880" y="4816481"/>
            <a:ext cx="7056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কহতব্য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24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বাং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কহ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+</a:t>
            </a:r>
            <a:r>
              <a:rPr lang="en-IN" sz="24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সং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b="1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তব্য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),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পাওরুটি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24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পর্তু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পাও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+ </a:t>
            </a:r>
            <a:r>
              <a:rPr lang="en-IN" sz="24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হিন্দী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রোটি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)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F802E6-4772-4B7C-8AC6-5943A0103D4C}"/>
              </a:ext>
            </a:extLst>
          </p:cNvPr>
          <p:cNvSpPr txBox="1"/>
          <p:nvPr/>
        </p:nvSpPr>
        <p:spPr>
          <a:xfrm>
            <a:off x="2895600" y="5841713"/>
            <a:ext cx="649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আর্মচেয়ার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আরামকেদারা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ঊর্ণবাভ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ঊর্ণনাভ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B2A7450-609F-4302-B2A1-708340CFA1EB}"/>
              </a:ext>
            </a:extLst>
          </p:cNvPr>
          <p:cNvSpPr txBox="1"/>
          <p:nvPr/>
        </p:nvSpPr>
        <p:spPr>
          <a:xfrm>
            <a:off x="2567940" y="3848160"/>
            <a:ext cx="649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হাঁস+সজারু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=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হাঁসজারু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নিশ্চল+চুপ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=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নিশ্চুপ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5473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D1D31C-E0B9-4D83-B059-44D545298B17}"/>
              </a:ext>
            </a:extLst>
          </p:cNvPr>
          <p:cNvSpPr/>
          <p:nvPr/>
        </p:nvSpPr>
        <p:spPr>
          <a:xfrm>
            <a:off x="381000" y="3966331"/>
            <a:ext cx="1722120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ভূয়া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167435-DE5E-48C7-9C93-3C257ED026CD}"/>
              </a:ext>
            </a:extLst>
          </p:cNvPr>
          <p:cNvSpPr/>
          <p:nvPr/>
        </p:nvSpPr>
        <p:spPr>
          <a:xfrm>
            <a:off x="381000" y="3109050"/>
            <a:ext cx="1722120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পুনর্গঠন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4274EB-E913-4AB2-9E82-1EC2EAF0C0D1}"/>
              </a:ext>
            </a:extLst>
          </p:cNvPr>
          <p:cNvSpPr/>
          <p:nvPr/>
        </p:nvSpPr>
        <p:spPr>
          <a:xfrm>
            <a:off x="396240" y="2225100"/>
            <a:ext cx="1722120" cy="487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বিষমচ্ছেদ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6BE18A-A15E-4F6E-BA90-5161C89E4F39}"/>
              </a:ext>
            </a:extLst>
          </p:cNvPr>
          <p:cNvSpPr/>
          <p:nvPr/>
        </p:nvSpPr>
        <p:spPr>
          <a:xfrm>
            <a:off x="381000" y="1356480"/>
            <a:ext cx="1645920" cy="487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শব্দবিভ্রম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DA3B68-CF5D-4CAF-9157-6F8C00EFDBC7}"/>
              </a:ext>
            </a:extLst>
          </p:cNvPr>
          <p:cNvSpPr/>
          <p:nvPr/>
        </p:nvSpPr>
        <p:spPr>
          <a:xfrm>
            <a:off x="388620" y="4799738"/>
            <a:ext cx="1729740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খন্ডিত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259AE4-6C1A-4C9F-B5B6-14CC52790783}"/>
              </a:ext>
            </a:extLst>
          </p:cNvPr>
          <p:cNvSpPr/>
          <p:nvPr/>
        </p:nvSpPr>
        <p:spPr>
          <a:xfrm>
            <a:off x="3505200" y="533400"/>
            <a:ext cx="1828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বিভ্রান্তিমূলক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CD47D3-EC6F-494B-B758-555379BF6E62}"/>
              </a:ext>
            </a:extLst>
          </p:cNvPr>
          <p:cNvSpPr/>
          <p:nvPr/>
        </p:nvSpPr>
        <p:spPr>
          <a:xfrm>
            <a:off x="388620" y="5714168"/>
            <a:ext cx="2080260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মুন্ডমাল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91902A-5625-4414-8740-C20F8F8FDED2}"/>
              </a:ext>
            </a:extLst>
          </p:cNvPr>
          <p:cNvSpPr txBox="1"/>
          <p:nvPr/>
        </p:nvSpPr>
        <p:spPr>
          <a:xfrm>
            <a:off x="2514600" y="3050827"/>
            <a:ext cx="6751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গ্রীক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দ্রাখ্‌মে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বাং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দাম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4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পর্তু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ভায়োলা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বাং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বেহালা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DCE206D-2509-4326-B336-A7CFAC9229BE}"/>
              </a:ext>
            </a:extLst>
          </p:cNvPr>
          <p:cNvSpPr txBox="1"/>
          <p:nvPr/>
        </p:nvSpPr>
        <p:spPr>
          <a:xfrm>
            <a:off x="2514600" y="3937343"/>
            <a:ext cx="649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প্রোথ+ইত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=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প্রোথিত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(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প্রোথ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-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অস্তিত্বহীন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F0E6A1-8161-4464-8765-2AEFB108E729}"/>
              </a:ext>
            </a:extLst>
          </p:cNvPr>
          <p:cNvSpPr txBox="1"/>
          <p:nvPr/>
        </p:nvSpPr>
        <p:spPr>
          <a:xfrm>
            <a:off x="2286000" y="4750209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বেনারসী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বেনারসী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শাড়ি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),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বাইক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(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মোটর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বাইক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বাইসাইকেল</a:t>
            </a:r>
            <a:r>
              <a:rPr lang="en-IN" sz="28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14B8C3-E19D-43F0-ABF8-A6579A1B17AC}"/>
              </a:ext>
            </a:extLst>
          </p:cNvPr>
          <p:cNvSpPr txBox="1"/>
          <p:nvPr/>
        </p:nvSpPr>
        <p:spPr>
          <a:xfrm>
            <a:off x="2773680" y="5501520"/>
            <a:ext cx="6492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সা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গু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লঘিষ্ঠ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সাধারন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গুণিতক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পু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ফি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পিঠ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পুড়ে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ফিরে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শুই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BF4B5A-7376-4DC2-8026-F010DE37F1B5}"/>
              </a:ext>
            </a:extLst>
          </p:cNvPr>
          <p:cNvSpPr txBox="1"/>
          <p:nvPr/>
        </p:nvSpPr>
        <p:spPr>
          <a:xfrm>
            <a:off x="2682240" y="2176372"/>
            <a:ext cx="649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অসুর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-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সুর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বিধবা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-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সধবা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9EFD83D-ABE4-44ED-A8F0-F107E7A1B24F}"/>
              </a:ext>
            </a:extLst>
          </p:cNvPr>
          <p:cNvSpPr txBox="1"/>
          <p:nvPr/>
        </p:nvSpPr>
        <p:spPr>
          <a:xfrm>
            <a:off x="2651760" y="1356480"/>
            <a:ext cx="6492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প্রিন্সিপ্‌ল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প্রিন্সিপাল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উদবাহবন্ধন</a:t>
            </a:r>
            <a:r>
              <a:rPr lang="en-IN" sz="3200" dirty="0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200" dirty="0" err="1">
                <a:solidFill>
                  <a:srgbClr val="FF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উদ্বন্ধন</a:t>
            </a:r>
            <a:endParaRPr lang="en-IN" sz="3200" dirty="0">
              <a:solidFill>
                <a:srgbClr val="FF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48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18288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60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ধ্বনি</a:t>
            </a:r>
            <a:r>
              <a:rPr lang="en-US" sz="60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60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পরিবর্তন</a:t>
            </a:r>
            <a:endParaRPr lang="en-US" sz="6000" dirty="0">
              <a:solidFill>
                <a:srgbClr val="C00000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6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 Change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0FB730E4-F6B0-4EB8-8DB9-09AADBF77271}"/>
              </a:ext>
            </a:extLst>
          </p:cNvPr>
          <p:cNvSpPr/>
          <p:nvPr/>
        </p:nvSpPr>
        <p:spPr>
          <a:xfrm>
            <a:off x="1904999" y="304800"/>
            <a:ext cx="4724391" cy="6096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600" dirty="0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Bangla" pitchFamily="66" charset="0"/>
                <a:cs typeface="Bangla" pitchFamily="66" charset="0"/>
              </a:rPr>
              <a:t>পরিবর্তনে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কারণ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854789-C5EB-4712-B254-00716A75B4D8}"/>
              </a:ext>
            </a:extLst>
          </p:cNvPr>
          <p:cNvSpPr txBox="1"/>
          <p:nvPr/>
        </p:nvSpPr>
        <p:spPr>
          <a:xfrm>
            <a:off x="495300" y="1371600"/>
            <a:ext cx="8153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উচ্চারণের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দ্রুততা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আরামপ্রিয়তা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শ্বাসাঘাতজনিত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উপভাষাজনিত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অজ্ঞতাজনিত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লোকনিরুক্তিজনিত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বাগযন্ত্রের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ত্রুটিজনিত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আবেগজনিত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ভিন্ন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ভাষার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প্রভাবজনিত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06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09D8CE-F5F7-44C9-9BF5-F208AF4124CD}"/>
              </a:ext>
            </a:extLst>
          </p:cNvPr>
          <p:cNvSpPr/>
          <p:nvPr/>
        </p:nvSpPr>
        <p:spPr>
          <a:xfrm>
            <a:off x="2209800" y="1524000"/>
            <a:ext cx="457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44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পরিবর্তনের</a:t>
            </a:r>
            <a:r>
              <a:rPr lang="en-IN" sz="44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ধারা</a:t>
            </a:r>
            <a:r>
              <a:rPr lang="en-IN" sz="44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010A20-35C8-4511-A94A-C13671D93374}"/>
              </a:ext>
            </a:extLst>
          </p:cNvPr>
          <p:cNvSpPr/>
          <p:nvPr/>
        </p:nvSpPr>
        <p:spPr>
          <a:xfrm>
            <a:off x="4800600" y="3402330"/>
            <a:ext cx="3657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মনোবিষয়ক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FBA34E-D4CD-4C8B-BF28-E6B4871D8B1C}"/>
              </a:ext>
            </a:extLst>
          </p:cNvPr>
          <p:cNvSpPr/>
          <p:nvPr/>
        </p:nvSpPr>
        <p:spPr>
          <a:xfrm>
            <a:off x="381000" y="3448050"/>
            <a:ext cx="3657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বিবর্তন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সংযোগমূলক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1865BDA-F877-4640-A43E-780C99F3E562}"/>
              </a:ext>
            </a:extLst>
          </p:cNvPr>
          <p:cNvCxnSpPr>
            <a:cxnSpLocks/>
          </p:cNvCxnSpPr>
          <p:nvPr/>
        </p:nvCxnSpPr>
        <p:spPr>
          <a:xfrm>
            <a:off x="4152900" y="2105025"/>
            <a:ext cx="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1598CF2-3522-4937-95DC-E76652412DCF}"/>
              </a:ext>
            </a:extLst>
          </p:cNvPr>
          <p:cNvCxnSpPr>
            <a:cxnSpLocks/>
          </p:cNvCxnSpPr>
          <p:nvPr/>
        </p:nvCxnSpPr>
        <p:spPr>
          <a:xfrm>
            <a:off x="1981200" y="2790825"/>
            <a:ext cx="0" cy="657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2C1DC63-B96B-4004-94D6-72CEA9C309C9}"/>
              </a:ext>
            </a:extLst>
          </p:cNvPr>
          <p:cNvCxnSpPr>
            <a:cxnSpLocks/>
          </p:cNvCxnSpPr>
          <p:nvPr/>
        </p:nvCxnSpPr>
        <p:spPr>
          <a:xfrm>
            <a:off x="6324600" y="2762250"/>
            <a:ext cx="0" cy="64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7C1EFDE-5851-41C1-B5F7-A0E8BDDCC7B0}"/>
              </a:ext>
            </a:extLst>
          </p:cNvPr>
          <p:cNvCxnSpPr>
            <a:cxnSpLocks/>
          </p:cNvCxnSpPr>
          <p:nvPr/>
        </p:nvCxnSpPr>
        <p:spPr>
          <a:xfrm flipV="1">
            <a:off x="1981200" y="2762250"/>
            <a:ext cx="4343400" cy="28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31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F5569F0-6D9C-401E-9BC7-CEA1DBE35FFB}"/>
              </a:ext>
            </a:extLst>
          </p:cNvPr>
          <p:cNvSpPr/>
          <p:nvPr/>
        </p:nvSpPr>
        <p:spPr>
          <a:xfrm>
            <a:off x="914400" y="838200"/>
            <a:ext cx="6934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বিবর্তন</a:t>
            </a:r>
            <a:r>
              <a:rPr lang="en-IN" sz="44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সংযোগমূলক</a:t>
            </a:r>
            <a:r>
              <a:rPr lang="en-IN" sz="44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</a:t>
            </a:r>
            <a:r>
              <a:rPr lang="en-IN" sz="44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পরিবর্তন</a:t>
            </a:r>
            <a:endParaRPr lang="en-IN" sz="44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7D0DEB-1B80-40D4-8279-64179C0B4F72}"/>
              </a:ext>
            </a:extLst>
          </p:cNvPr>
          <p:cNvSpPr/>
          <p:nvPr/>
        </p:nvSpPr>
        <p:spPr>
          <a:xfrm>
            <a:off x="281937" y="2598419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6729D3-05F9-4A29-80EC-3C27359C4A45}"/>
              </a:ext>
            </a:extLst>
          </p:cNvPr>
          <p:cNvSpPr/>
          <p:nvPr/>
        </p:nvSpPr>
        <p:spPr>
          <a:xfrm>
            <a:off x="2171694" y="3362321"/>
            <a:ext cx="1920242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লোপ</a:t>
            </a:r>
            <a:endParaRPr lang="en-IN" sz="3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93AFC0-97A0-4497-9D54-C446186D3656}"/>
              </a:ext>
            </a:extLst>
          </p:cNvPr>
          <p:cNvSpPr/>
          <p:nvPr/>
        </p:nvSpPr>
        <p:spPr>
          <a:xfrm>
            <a:off x="3870966" y="4152886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রূপান্তর</a:t>
            </a:r>
            <a:endParaRPr lang="en-IN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2BA03B-88E1-4090-8ABE-27299ECAAD00}"/>
              </a:ext>
            </a:extLst>
          </p:cNvPr>
          <p:cNvSpPr/>
          <p:nvPr/>
        </p:nvSpPr>
        <p:spPr>
          <a:xfrm>
            <a:off x="4800600" y="5029200"/>
            <a:ext cx="3855724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স্থানান্তর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বিপর্যাস</a:t>
            </a:r>
            <a:endParaRPr lang="en-IN" sz="36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870EAD-7753-40BD-910B-85D066A70BA7}"/>
              </a:ext>
            </a:extLst>
          </p:cNvPr>
          <p:cNvCxnSpPr>
            <a:cxnSpLocks/>
          </p:cNvCxnSpPr>
          <p:nvPr/>
        </p:nvCxnSpPr>
        <p:spPr>
          <a:xfrm>
            <a:off x="4114800" y="1367790"/>
            <a:ext cx="0" cy="461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0EA48E5-D23B-40E2-BE5E-32BEF93334A4}"/>
              </a:ext>
            </a:extLst>
          </p:cNvPr>
          <p:cNvCxnSpPr/>
          <p:nvPr/>
        </p:nvCxnSpPr>
        <p:spPr>
          <a:xfrm>
            <a:off x="1371600" y="1828800"/>
            <a:ext cx="0" cy="739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CCAC05B-EC41-4321-93EF-ACB015C75B29}"/>
              </a:ext>
            </a:extLst>
          </p:cNvPr>
          <p:cNvCxnSpPr>
            <a:cxnSpLocks/>
          </p:cNvCxnSpPr>
          <p:nvPr/>
        </p:nvCxnSpPr>
        <p:spPr>
          <a:xfrm>
            <a:off x="3200400" y="1828800"/>
            <a:ext cx="0" cy="1533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5176C3C-78F1-4FE4-9192-77568448BAD5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4998722" y="1855463"/>
            <a:ext cx="53344" cy="2297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0228EA4-338E-4C87-874E-58F2B05DCE2D}"/>
              </a:ext>
            </a:extLst>
          </p:cNvPr>
          <p:cNvCxnSpPr>
            <a:cxnSpLocks/>
          </p:cNvCxnSpPr>
          <p:nvPr/>
        </p:nvCxnSpPr>
        <p:spPr>
          <a:xfrm>
            <a:off x="6747516" y="1786868"/>
            <a:ext cx="76200" cy="3200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2B4D7E-104A-4658-993C-3B89B0D20ABA}"/>
              </a:ext>
            </a:extLst>
          </p:cNvPr>
          <p:cNvCxnSpPr>
            <a:cxnSpLocks/>
          </p:cNvCxnSpPr>
          <p:nvPr/>
        </p:nvCxnSpPr>
        <p:spPr>
          <a:xfrm>
            <a:off x="1371600" y="1828800"/>
            <a:ext cx="53759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471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6748562-7B5F-444B-95D8-88BF3DCD8759}"/>
              </a:ext>
            </a:extLst>
          </p:cNvPr>
          <p:cNvSpPr/>
          <p:nvPr/>
        </p:nvSpPr>
        <p:spPr>
          <a:xfrm>
            <a:off x="3230880" y="1066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BE3984-C526-4266-891A-9C620AD43DBF}"/>
              </a:ext>
            </a:extLst>
          </p:cNvPr>
          <p:cNvSpPr/>
          <p:nvPr/>
        </p:nvSpPr>
        <p:spPr>
          <a:xfrm>
            <a:off x="2217420" y="3429001"/>
            <a:ext cx="281178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ব্যঞ্জনধ্বনির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D31977-2217-49F7-8472-FC3007F86463}"/>
              </a:ext>
            </a:extLst>
          </p:cNvPr>
          <p:cNvSpPr/>
          <p:nvPr/>
        </p:nvSpPr>
        <p:spPr>
          <a:xfrm>
            <a:off x="381000" y="2590800"/>
            <a:ext cx="2514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7EA4CE-D43A-4761-AD3B-E5DD238FA28A}"/>
              </a:ext>
            </a:extLst>
          </p:cNvPr>
          <p:cNvSpPr/>
          <p:nvPr/>
        </p:nvSpPr>
        <p:spPr>
          <a:xfrm>
            <a:off x="4259580" y="4282444"/>
            <a:ext cx="2514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শ্রুতিধ্বনি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CD2F438-AE86-4DB4-B088-F57C83184E0F}"/>
              </a:ext>
            </a:extLst>
          </p:cNvPr>
          <p:cNvSpPr/>
          <p:nvPr/>
        </p:nvSpPr>
        <p:spPr>
          <a:xfrm>
            <a:off x="6096000" y="5135887"/>
            <a:ext cx="2514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অপিনিহিতি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6EE7D93-C0DF-41B1-BCA9-96BBE59897EB}"/>
              </a:ext>
            </a:extLst>
          </p:cNvPr>
          <p:cNvCxnSpPr>
            <a:endCxn id="7" idx="0"/>
          </p:cNvCxnSpPr>
          <p:nvPr/>
        </p:nvCxnSpPr>
        <p:spPr>
          <a:xfrm>
            <a:off x="1638300" y="2209800"/>
            <a:ext cx="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57CBFBA-1197-4EC3-826D-A8BD3C0B77D8}"/>
              </a:ext>
            </a:extLst>
          </p:cNvPr>
          <p:cNvCxnSpPr/>
          <p:nvPr/>
        </p:nvCxnSpPr>
        <p:spPr>
          <a:xfrm>
            <a:off x="4114800" y="1676400"/>
            <a:ext cx="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1928D04-A888-47B1-BA15-C4FB5A7BD40B}"/>
              </a:ext>
            </a:extLst>
          </p:cNvPr>
          <p:cNvCxnSpPr>
            <a:cxnSpLocks/>
          </p:cNvCxnSpPr>
          <p:nvPr/>
        </p:nvCxnSpPr>
        <p:spPr>
          <a:xfrm>
            <a:off x="3623310" y="2209800"/>
            <a:ext cx="0" cy="1181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407A1F0-A9E2-4FAD-8A5F-00D022BAE7BE}"/>
              </a:ext>
            </a:extLst>
          </p:cNvPr>
          <p:cNvCxnSpPr>
            <a:cxnSpLocks/>
          </p:cNvCxnSpPr>
          <p:nvPr/>
        </p:nvCxnSpPr>
        <p:spPr>
          <a:xfrm>
            <a:off x="5516880" y="2236472"/>
            <a:ext cx="0" cy="1992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946F98C-334D-46DA-AE5A-6632AF738786}"/>
              </a:ext>
            </a:extLst>
          </p:cNvPr>
          <p:cNvCxnSpPr>
            <a:cxnSpLocks/>
          </p:cNvCxnSpPr>
          <p:nvPr/>
        </p:nvCxnSpPr>
        <p:spPr>
          <a:xfrm>
            <a:off x="7330440" y="2236472"/>
            <a:ext cx="0" cy="2846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E5E3918-8AD0-42E3-8093-F0F7654167C0}"/>
              </a:ext>
            </a:extLst>
          </p:cNvPr>
          <p:cNvCxnSpPr>
            <a:cxnSpLocks/>
          </p:cNvCxnSpPr>
          <p:nvPr/>
        </p:nvCxnSpPr>
        <p:spPr>
          <a:xfrm>
            <a:off x="1638300" y="2209800"/>
            <a:ext cx="5692140" cy="266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116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6748562-7B5F-444B-95D8-88BF3DCD8759}"/>
              </a:ext>
            </a:extLst>
          </p:cNvPr>
          <p:cNvSpPr/>
          <p:nvPr/>
        </p:nvSpPr>
        <p:spPr>
          <a:xfrm>
            <a:off x="3238500" y="1219200"/>
            <a:ext cx="2667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D31977-2217-49F7-8472-FC3007F86463}"/>
              </a:ext>
            </a:extLst>
          </p:cNvPr>
          <p:cNvSpPr/>
          <p:nvPr/>
        </p:nvSpPr>
        <p:spPr>
          <a:xfrm>
            <a:off x="723900" y="2377440"/>
            <a:ext cx="22479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আদিস্বরাগম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B0CE3B-597E-445E-B88F-F14416EA0E66}"/>
              </a:ext>
            </a:extLst>
          </p:cNvPr>
          <p:cNvSpPr/>
          <p:nvPr/>
        </p:nvSpPr>
        <p:spPr>
          <a:xfrm>
            <a:off x="723900" y="3429000"/>
            <a:ext cx="22479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মধ্যস্বরাগম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স্বরভক্তি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বিপ্রকর্ষ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F310B-9B4C-41F2-A774-5790524545B2}"/>
              </a:ext>
            </a:extLst>
          </p:cNvPr>
          <p:cNvSpPr/>
          <p:nvPr/>
        </p:nvSpPr>
        <p:spPr>
          <a:xfrm>
            <a:off x="723900" y="5486400"/>
            <a:ext cx="22479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অন্ত্যস্বরাগম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439545-82A6-40EF-AE2B-516C7FA1D503}"/>
              </a:ext>
            </a:extLst>
          </p:cNvPr>
          <p:cNvSpPr txBox="1"/>
          <p:nvPr/>
        </p:nvSpPr>
        <p:spPr>
          <a:xfrm>
            <a:off x="3810000" y="2340709"/>
            <a:ext cx="461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স্পর্ধা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আস্পর্ধা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স্কুল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ইস্কুল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C4E64B-81ED-4207-82B0-0174596FA426}"/>
              </a:ext>
            </a:extLst>
          </p:cNvPr>
          <p:cNvSpPr txBox="1"/>
          <p:nvPr/>
        </p:nvSpPr>
        <p:spPr>
          <a:xfrm>
            <a:off x="3810000" y="3559909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ভক্তি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ভকতি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প্রীতি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পিরিতি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2A506B-6F2A-460A-8110-AA1FB526BB9A}"/>
              </a:ext>
            </a:extLst>
          </p:cNvPr>
          <p:cNvSpPr txBox="1"/>
          <p:nvPr/>
        </p:nvSpPr>
        <p:spPr>
          <a:xfrm>
            <a:off x="3810000" y="5315634"/>
            <a:ext cx="461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সত্য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সত্যি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কড়া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কড়াই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989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DD31977-2217-49F7-8472-FC3007F86463}"/>
              </a:ext>
            </a:extLst>
          </p:cNvPr>
          <p:cNvSpPr/>
          <p:nvPr/>
        </p:nvSpPr>
        <p:spPr>
          <a:xfrm>
            <a:off x="723900" y="2377440"/>
            <a:ext cx="24765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আদিব্যঞ্জনাগম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B0CE3B-597E-445E-B88F-F14416EA0E66}"/>
              </a:ext>
            </a:extLst>
          </p:cNvPr>
          <p:cNvSpPr/>
          <p:nvPr/>
        </p:nvSpPr>
        <p:spPr>
          <a:xfrm>
            <a:off x="723900" y="3633370"/>
            <a:ext cx="2476500" cy="441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মধ্যব্যঞ্জনাগম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F310B-9B4C-41F2-A774-5790524545B2}"/>
              </a:ext>
            </a:extLst>
          </p:cNvPr>
          <p:cNvSpPr/>
          <p:nvPr/>
        </p:nvSpPr>
        <p:spPr>
          <a:xfrm>
            <a:off x="868680" y="4730263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অন্ত্যব্যঞ্জনাগম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439545-82A6-40EF-AE2B-516C7FA1D503}"/>
              </a:ext>
            </a:extLst>
          </p:cNvPr>
          <p:cNvSpPr txBox="1"/>
          <p:nvPr/>
        </p:nvSpPr>
        <p:spPr>
          <a:xfrm>
            <a:off x="3600450" y="237744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উপকথা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রূপকথা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ওঝা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রোজা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C4E64B-81ED-4207-82B0-0174596FA426}"/>
              </a:ext>
            </a:extLst>
          </p:cNvPr>
          <p:cNvSpPr txBox="1"/>
          <p:nvPr/>
        </p:nvSpPr>
        <p:spPr>
          <a:xfrm>
            <a:off x="3520440" y="3535486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অম্ল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অম্বল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বানর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বান্দর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বাঁদর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2A506B-6F2A-460A-8110-AA1FB526BB9A}"/>
              </a:ext>
            </a:extLst>
          </p:cNvPr>
          <p:cNvSpPr txBox="1"/>
          <p:nvPr/>
        </p:nvSpPr>
        <p:spPr>
          <a:xfrm>
            <a:off x="3600450" y="4693532"/>
            <a:ext cx="5044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খোকা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খোকন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ছোটো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&gt;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ছোট্টো</a:t>
            </a:r>
            <a:endParaRPr lang="en-IN" sz="3600" dirty="0">
              <a:solidFill>
                <a:srgbClr val="C00000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C9DDBA9-F512-445B-A624-EA47539F00D5}"/>
              </a:ext>
            </a:extLst>
          </p:cNvPr>
          <p:cNvSpPr/>
          <p:nvPr/>
        </p:nvSpPr>
        <p:spPr>
          <a:xfrm>
            <a:off x="2971800" y="990600"/>
            <a:ext cx="281178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ব্যঞ্জনধ্বনির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আগম</a:t>
            </a:r>
            <a:r>
              <a:rPr lang="en-IN" sz="3600" dirty="0">
                <a:solidFill>
                  <a:srgbClr val="C00000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9394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1157</TotalTime>
  <Words>732</Words>
  <Application>Microsoft Office PowerPoint</Application>
  <PresentationFormat>On-screen Show (4:3)</PresentationFormat>
  <Paragraphs>179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Bangla</vt:lpstr>
      <vt:lpstr>Calibri</vt:lpstr>
      <vt:lpstr>Times New Roman</vt:lpstr>
      <vt:lpstr>Wingdings</vt:lpstr>
      <vt:lpstr>Office Theme</vt:lpstr>
      <vt:lpstr>খলিসানী মহাবিদ্যালয়  বাংলা বিভাগ (সাম্মানিক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খলিসানী মহাবিদ্যালয়  বাংলা বিভাগ ( সাম্মানিক )</dc:title>
  <dc:creator>AYAN</dc:creator>
  <cp:lastModifiedBy>Dhrubajyoti</cp:lastModifiedBy>
  <cp:revision>112</cp:revision>
  <dcterms:created xsi:type="dcterms:W3CDTF">2020-08-28T12:14:36Z</dcterms:created>
  <dcterms:modified xsi:type="dcterms:W3CDTF">2020-09-17T13:37:32Z</dcterms:modified>
</cp:coreProperties>
</file>